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Merriweather" pitchFamily="2" charset="77"/>
      <p:regular r:id="rId12"/>
      <p:bold r:id="rId13"/>
      <p:italic r:id="rId14"/>
      <p:boldItalic r:id="rId15"/>
    </p:embeddedFont>
    <p:embeddedFont>
      <p:font typeface="Nunito" pitchFamily="2" charset="77"/>
      <p:regular r:id="rId16"/>
      <p:bold r:id="rId17"/>
      <p:italic r:id="rId18"/>
      <p:boldItalic r:id="rId19"/>
    </p:embeddedFont>
    <p:embeddedFont>
      <p:font typeface="Roboto" panose="02000000000000000000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19A091-366D-4BC3-A2AC-86A48B902569}">
  <a:tblStyle styleId="{2119A091-366D-4BC3-A2AC-86A48B90256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c0996a3ce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c0996a3ce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c15be2c5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c15be2c5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c0996a3ce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c0996a3ce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c0996a3ce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c0996a3ce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c0996a3ce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c0996a3ce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e781aa8a2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e781aa8a2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781aa8a2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e781aa8a2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4016f995a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4016f995a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rgbClr val="A2C4C9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epr.harvard.edu/publications/sdp-human-capital-diagnostic-los-angeles-unified-school-district" TargetMode="External"/><Relationship Id="rId7" Type="http://schemas.openxmlformats.org/officeDocument/2006/relationships/hyperlink" Target="http://www.nbpts.org/advancing-education-research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edr.us/papers/working/CEDR%20WP%202015-3_NBPTS%20Cert.pdf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://cepr.harvard.edu/publications/sdp-human-capital-diagnostic-gwinnett-county-public-schoo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bpts.org/research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owleyj@woodlandschools.or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rileya@woodlandschools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95650"/>
            <a:ext cx="5392550" cy="427602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 txBox="1">
            <a:spLocks noGrp="1"/>
          </p:cNvSpPr>
          <p:nvPr>
            <p:ph type="body" idx="2"/>
          </p:nvPr>
        </p:nvSpPr>
        <p:spPr>
          <a:xfrm>
            <a:off x="5544950" y="395713"/>
            <a:ext cx="2905500" cy="427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0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rPr>
              <a:t>The National Board Certification Process and Woodland Public Schools</a:t>
            </a:r>
            <a:endParaRPr sz="3000">
              <a:solidFill>
                <a:srgbClr val="FFFFFF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What is National Board Certification?</a:t>
            </a:r>
            <a:endParaRPr b="1"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>
            <a:off x="460950" y="1680725"/>
            <a:ext cx="8222100" cy="346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Pathway for accomplished teachers to demonstrate their skills beyond basic licensure requirements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Focused around the Five Core Propositions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Certificates are subject/grade area specific &amp; standards based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4 Components 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Max of 5 years</a:t>
            </a:r>
            <a:endParaRPr sz="2200"/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Renewal process</a:t>
            </a:r>
            <a:endParaRPr sz="2200"/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Supporting Efficacy of NBCTs</a:t>
            </a:r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>
            <a:off x="416275" y="1919075"/>
            <a:ext cx="4332000" cy="25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43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350"/>
              <a:buFont typeface="Arial"/>
              <a:buChar char="●"/>
            </a:pPr>
            <a:r>
              <a:rPr lang="en" sz="135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Harvard University’s Strategic Data Project reported that students of Board-certified teachers in the </a:t>
            </a:r>
            <a:r>
              <a:rPr lang="en" sz="1350" b="1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Los Angeles Unified School District</a:t>
            </a:r>
            <a:r>
              <a:rPr lang="en" sz="135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 gained roughly the equivalent of two months of additional instruction in Math and one month in English Language Arts. Among math teachers, this contrasts with a lack of a significant impact by teachers who held only advanced degrees (</a:t>
            </a:r>
            <a:r>
              <a:rPr lang="en" sz="1350" u="sng">
                <a:solidFill>
                  <a:srgbClr val="1FA487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Strategic Data Project, 2012</a:t>
            </a:r>
            <a:r>
              <a:rPr lang="en" sz="135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). In a similar study in </a:t>
            </a:r>
            <a:r>
              <a:rPr lang="en" sz="1350" b="1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Gwinnett County, Georgia</a:t>
            </a:r>
            <a:r>
              <a:rPr lang="en" sz="135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, Board-certified teachers outperformed their peers with the same levels of experience (</a:t>
            </a:r>
            <a:r>
              <a:rPr lang="en" sz="1350" u="sng">
                <a:solidFill>
                  <a:srgbClr val="1FA487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Strategic Data Project, 2012a</a:t>
            </a:r>
            <a:r>
              <a:rPr lang="en" sz="1350">
                <a:solidFill>
                  <a:srgbClr val="444444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sz="2100"/>
          </a:p>
        </p:txBody>
      </p:sp>
      <p:pic>
        <p:nvPicPr>
          <p:cNvPr id="82" name="Google Shape;82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1275" y="1697975"/>
            <a:ext cx="9525" cy="952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5"/>
          <p:cNvSpPr txBox="1"/>
          <p:nvPr/>
        </p:nvSpPr>
        <p:spPr>
          <a:xfrm>
            <a:off x="4748275" y="1919075"/>
            <a:ext cx="4500600" cy="31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350">
                <a:solidFill>
                  <a:srgbClr val="444444"/>
                </a:solidFill>
              </a:rPr>
              <a:t>In </a:t>
            </a:r>
            <a:r>
              <a:rPr lang="en" sz="1350" b="1">
                <a:solidFill>
                  <a:srgbClr val="444444"/>
                </a:solidFill>
              </a:rPr>
              <a:t>Washington state</a:t>
            </a:r>
            <a:r>
              <a:rPr lang="en" sz="1350">
                <a:solidFill>
                  <a:srgbClr val="444444"/>
                </a:solidFill>
              </a:rPr>
              <a:t>, a multiyear study found that “[Board-] certified teachers are more effective than non-certified teachers with similar experience.” Their findings suggest Board-certified teachers produce gains of up to 1.5 months of additional learning. (</a:t>
            </a:r>
            <a:r>
              <a:rPr lang="en" sz="1350" u="sng">
                <a:solidFill>
                  <a:srgbClr val="1FA487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Goldhaber and Cowen, 2015</a:t>
            </a:r>
            <a:r>
              <a:rPr lang="en" sz="1350">
                <a:solidFill>
                  <a:srgbClr val="444444"/>
                </a:solidFill>
              </a:rPr>
              <a:t>). </a:t>
            </a:r>
            <a:endParaRPr sz="1350">
              <a:solidFill>
                <a:srgbClr val="444444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444444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1700"/>
              <a:buChar char="●"/>
            </a:pPr>
            <a:r>
              <a:rPr lang="en" sz="1350">
                <a:solidFill>
                  <a:srgbClr val="444444"/>
                </a:solidFill>
              </a:rPr>
              <a:t>Find more research and information: </a:t>
            </a:r>
            <a:r>
              <a:rPr lang="en" sz="1350" u="sng">
                <a:solidFill>
                  <a:schemeClr val="accent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http://www.nbpts.org/advancing-education-research</a:t>
            </a:r>
            <a:endParaRPr sz="1350"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444444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rgbClr val="444444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444444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rgbClr val="444444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/>
              <a:t>Benefits</a:t>
            </a:r>
            <a:endParaRPr sz="4800" b="1"/>
          </a:p>
        </p:txBody>
      </p:sp>
      <p:sp>
        <p:nvSpPr>
          <p:cNvPr id="89" name="Google Shape;89;p16"/>
          <p:cNvSpPr txBox="1">
            <a:spLocks noGrp="1"/>
          </p:cNvSpPr>
          <p:nvPr>
            <p:ph type="body" idx="1"/>
          </p:nvPr>
        </p:nvSpPr>
        <p:spPr>
          <a:xfrm>
            <a:off x="471900" y="1718675"/>
            <a:ext cx="3999900" cy="29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34343"/>
                </a:solidFill>
              </a:rPr>
              <a:t>For Students</a:t>
            </a:r>
            <a:endParaRPr sz="2400">
              <a:solidFill>
                <a:srgbClr val="434343"/>
              </a:solidFill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 sz="1800">
                <a:solidFill>
                  <a:srgbClr val="434343"/>
                </a:solidFill>
              </a:rPr>
              <a:t>Process helps teachers individualize instruction</a:t>
            </a:r>
            <a:endParaRPr sz="1800">
              <a:solidFill>
                <a:srgbClr val="43434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 sz="1800">
                <a:solidFill>
                  <a:srgbClr val="434343"/>
                </a:solidFill>
              </a:rPr>
              <a:t>NBCTs focus on learning and growth for every student</a:t>
            </a:r>
            <a:endParaRPr sz="1800">
              <a:solidFill>
                <a:srgbClr val="43434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Research</a:t>
            </a:r>
            <a:r>
              <a:rPr lang="en" sz="1800">
                <a:solidFill>
                  <a:srgbClr val="434343"/>
                </a:solidFill>
              </a:rPr>
              <a:t> suggests students learn more from NBCTs</a:t>
            </a:r>
            <a:endParaRPr sz="1800">
              <a:solidFill>
                <a:srgbClr val="434343"/>
              </a:solidFill>
            </a:endParaRPr>
          </a:p>
        </p:txBody>
      </p:sp>
      <p:sp>
        <p:nvSpPr>
          <p:cNvPr id="90" name="Google Shape;90;p16"/>
          <p:cNvSpPr txBox="1">
            <a:spLocks noGrp="1"/>
          </p:cNvSpPr>
          <p:nvPr>
            <p:ph type="body" idx="2"/>
          </p:nvPr>
        </p:nvSpPr>
        <p:spPr>
          <a:xfrm>
            <a:off x="4694250" y="1718675"/>
            <a:ext cx="4160400" cy="29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34343"/>
                </a:solidFill>
              </a:rPr>
              <a:t>For Teachers</a:t>
            </a:r>
            <a:endParaRPr sz="2400">
              <a:solidFill>
                <a:srgbClr val="434343"/>
              </a:solidFill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 sz="1800">
                <a:solidFill>
                  <a:srgbClr val="434343"/>
                </a:solidFill>
              </a:rPr>
              <a:t>Asks teachers to deeply analyze,  defend and improve their practice</a:t>
            </a:r>
            <a:endParaRPr sz="1800">
              <a:solidFill>
                <a:srgbClr val="43434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 sz="1800">
                <a:solidFill>
                  <a:srgbClr val="434343"/>
                </a:solidFill>
              </a:rPr>
              <a:t>Value comes from the process, not just the result</a:t>
            </a:r>
            <a:endParaRPr sz="1800">
              <a:solidFill>
                <a:srgbClr val="43434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en" sz="1800">
                <a:solidFill>
                  <a:srgbClr val="434343"/>
                </a:solidFill>
              </a:rPr>
              <a:t>Leadership opportunities within the school</a:t>
            </a:r>
            <a:endParaRPr sz="18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409175" y="72617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/>
              <a:t>National Board and WA State</a:t>
            </a:r>
            <a:endParaRPr sz="4800" b="1"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471900" y="1768850"/>
            <a:ext cx="8222100" cy="313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OSPI Partnership 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Conditional Loans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Cohorts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Regional Coordinators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Candidate Support Events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WEA Support Programs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Legislative Support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/>
              <a:t>Woodland and NB Support</a:t>
            </a:r>
            <a:endParaRPr sz="4800" b="1"/>
          </a:p>
        </p:txBody>
      </p:sp>
      <p:sp>
        <p:nvSpPr>
          <p:cNvPr id="102" name="Google Shape;102;p18"/>
          <p:cNvSpPr txBox="1">
            <a:spLocks noGrp="1"/>
          </p:cNvSpPr>
          <p:nvPr>
            <p:ph type="body" idx="1"/>
          </p:nvPr>
        </p:nvSpPr>
        <p:spPr>
          <a:xfrm>
            <a:off x="367075" y="1850150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Current Supports in Place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Cohort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Financial support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Administrative support</a:t>
            </a:r>
            <a:endParaRPr sz="200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Woodland Cohort Program boasts the one of the highest success rates.</a:t>
            </a:r>
            <a:endParaRPr sz="2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Recognition of Staff</a:t>
            </a:r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Please congratulate this year’s candidates who hold the highest standard of certification in the nation.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Katie Klaus (New)</a:t>
            </a:r>
            <a:endParaRPr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Rebecca </a:t>
            </a:r>
            <a:r>
              <a:rPr lang="en" b="1" dirty="0" err="1"/>
              <a:t>Blanshan</a:t>
            </a:r>
            <a:r>
              <a:rPr lang="en" b="1" dirty="0"/>
              <a:t> (Renewed)</a:t>
            </a:r>
            <a:endParaRPr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Michael Lindsay  (Renewed)</a:t>
            </a:r>
            <a:endParaRPr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Kelly Beasley  (Renewed)</a:t>
            </a:r>
            <a:endParaRPr b="1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Google Shape;113;p20"/>
          <p:cNvGraphicFramePr/>
          <p:nvPr>
            <p:extLst>
              <p:ext uri="{D42A27DB-BD31-4B8C-83A1-F6EECF244321}">
                <p14:modId xmlns:p14="http://schemas.microsoft.com/office/powerpoint/2010/main" val="3653070854"/>
              </p:ext>
            </p:extLst>
          </p:nvPr>
        </p:nvGraphicFramePr>
        <p:xfrm>
          <a:off x="415650" y="1956935"/>
          <a:ext cx="8567850" cy="2654075"/>
        </p:xfrm>
        <a:graphic>
          <a:graphicData uri="http://schemas.openxmlformats.org/drawingml/2006/table">
            <a:tbl>
              <a:tblPr>
                <a:noFill/>
                <a:tableStyleId>{2119A091-366D-4BC3-A2AC-86A48B902569}</a:tableStyleId>
              </a:tblPr>
              <a:tblGrid>
                <a:gridCol w="4283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29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BEASLEY, KELLY (WMS)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KEEFER, KYLA (WHS)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BLANSHAN, REBECCA  (WMS)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KLAUS, KATIE (WHS)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BULLOCK, MIRANDA  (WHS)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LINDSAY, MICHAEL (WHS)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CHURCHMAN, JAMIE (NFES)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LONG, CYNTHIA (NFES)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CONDITT, SHARON (WHS)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SMITH, JILL (WMS)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COWLEY, JASON (WHS)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TALVITIE, ELIZABETH (WHS)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CUTLER, PATTI (NFES)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2"/>
                          </a:solidFill>
                        </a:rPr>
                        <a:t>LINNEMEYER, SHELBY (CES)+</a:t>
                      </a:r>
                      <a:endParaRPr b="1" dirty="0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DEGROOT, JANELLE (NFES)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2"/>
                          </a:solidFill>
                        </a:rPr>
                        <a:t>SILCOX, FELICITY (</a:t>
                      </a:r>
                      <a:r>
                        <a:rPr lang="en" b="1" dirty="0" err="1">
                          <a:solidFill>
                            <a:schemeClr val="lt2"/>
                          </a:solidFill>
                        </a:rPr>
                        <a:t>SpEd</a:t>
                      </a:r>
                      <a:r>
                        <a:rPr lang="en" b="1" dirty="0">
                          <a:solidFill>
                            <a:schemeClr val="lt2"/>
                          </a:solidFill>
                        </a:rPr>
                        <a:t>)+</a:t>
                      </a:r>
                      <a:endParaRPr b="1" dirty="0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DOMINGO, JILLIAN (TEAM)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2"/>
                          </a:solidFill>
                        </a:rPr>
                        <a:t>CARLSON-HICKEY, JENNA (NFES)+</a:t>
                      </a:r>
                      <a:endParaRPr b="1" dirty="0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5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</a:rPr>
                        <a:t>EDWARDS, ANDREA (LRA)</a:t>
                      </a:r>
                      <a:endParaRPr b="1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lt2"/>
                          </a:solidFill>
                        </a:rPr>
                        <a:t>CRAWFORD, JOSEPH (WHS)+</a:t>
                      </a:r>
                      <a:endParaRPr b="1" dirty="0">
                        <a:solidFill>
                          <a:schemeClr val="lt2"/>
                        </a:solidFill>
                      </a:endParaRPr>
                    </a:p>
                  </a:txBody>
                  <a:tcPr marL="28575" marR="28575" marT="19050" marB="19050" anchor="b">
                    <a:lnL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4" name="Google Shape;114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/>
              <a:t>Currently 20 Woodland teachers hold this elite certification</a:t>
            </a:r>
            <a:endParaRPr sz="3300" b="1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517DDF-DDAF-FE67-994C-193774203FA1}"/>
              </a:ext>
            </a:extLst>
          </p:cNvPr>
          <p:cNvSpPr txBox="1"/>
          <p:nvPr/>
        </p:nvSpPr>
        <p:spPr>
          <a:xfrm>
            <a:off x="4746929" y="4630633"/>
            <a:ext cx="42365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/>
              <a:t>+ These Educators have comparable professional certifications for Education Staff Associates (SLP/OT/Psych)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61D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>
            <a:spLocks noGrp="1"/>
          </p:cNvSpPr>
          <p:nvPr>
            <p:ph type="title"/>
          </p:nvPr>
        </p:nvSpPr>
        <p:spPr>
          <a:xfrm>
            <a:off x="490250" y="937250"/>
            <a:ext cx="6227100" cy="364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/>
              <a:t>Contact info:</a:t>
            </a:r>
            <a:endParaRPr sz="30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i="1" dirty="0">
                <a:latin typeface="Nunito" pitchFamily="2" charset="77"/>
              </a:rPr>
              <a:t>Jason Cowley</a:t>
            </a:r>
            <a:endParaRPr sz="2600" i="1" dirty="0">
              <a:latin typeface="Nunito" pitchFamily="2" charset="77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u="sng" dirty="0">
                <a:solidFill>
                  <a:schemeClr val="hlink"/>
                </a:solidFill>
                <a:hlinkClick r:id="rId3"/>
              </a:rPr>
              <a:t>cowleyj@woodlandschools.org</a:t>
            </a:r>
            <a:endParaRPr sz="2600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600" dirty="0"/>
            </a:br>
            <a:r>
              <a:rPr lang="en-US" sz="2600" i="1" dirty="0">
                <a:latin typeface="Nunito" pitchFamily="2" charset="77"/>
              </a:rPr>
              <a:t>Asha Riley</a:t>
            </a:r>
            <a:br>
              <a:rPr lang="en-US" sz="2600" u="sng" dirty="0"/>
            </a:br>
            <a:r>
              <a:rPr lang="en" sz="2600" u="sng" dirty="0">
                <a:solidFill>
                  <a:schemeClr val="hlink"/>
                </a:solidFill>
                <a:hlinkClick r:id="rId4"/>
              </a:rPr>
              <a:t>rileya@woodlandschools.org</a:t>
            </a:r>
            <a:endParaRPr sz="2600" u="sng" dirty="0"/>
          </a:p>
          <a:p>
            <a: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Char char="○"/>
            </a:pPr>
            <a:endParaRPr sz="30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</Words>
  <Application>Microsoft Macintosh PowerPoint</Application>
  <PresentationFormat>On-screen Show (16:9)</PresentationFormat>
  <Paragraphs>71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Nunito</vt:lpstr>
      <vt:lpstr>Times New Roman</vt:lpstr>
      <vt:lpstr>Merriweather</vt:lpstr>
      <vt:lpstr>Roboto</vt:lpstr>
      <vt:lpstr>Material</vt:lpstr>
      <vt:lpstr>PowerPoint Presentation</vt:lpstr>
      <vt:lpstr>What is National Board Certification?</vt:lpstr>
      <vt:lpstr>Research Supporting Efficacy of NBCTs</vt:lpstr>
      <vt:lpstr>Benefits</vt:lpstr>
      <vt:lpstr>National Board and WA State</vt:lpstr>
      <vt:lpstr>Woodland and NB Support</vt:lpstr>
      <vt:lpstr>Recognition of Staff</vt:lpstr>
      <vt:lpstr>Currently 20 Woodland teachers hold this elite certification</vt:lpstr>
      <vt:lpstr>Contact info:  Jason Cowley cowleyj@woodlandschools.org  Asha Riley rileya@woodlandschools.org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Michael Green</cp:lastModifiedBy>
  <cp:revision>1</cp:revision>
  <cp:lastPrinted>2023-01-26T17:30:26Z</cp:lastPrinted>
  <dcterms:modified xsi:type="dcterms:W3CDTF">2023-01-26T17:30:29Z</dcterms:modified>
</cp:coreProperties>
</file>